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7" r:id="rId9"/>
    <p:sldId id="264" r:id="rId10"/>
    <p:sldId id="265" r:id="rId11"/>
    <p:sldId id="266" r:id="rId12"/>
    <p:sldId id="262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4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0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5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3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16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6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42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3D4D5-9487-47A8-8FA8-3DE925A45632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03CFB-A118-408C-9FF0-362630F3A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1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floatingpoint.html#tut-fp-issues" TargetMode="External"/><Relationship Id="rId2" Type="http://schemas.openxmlformats.org/officeDocument/2006/relationships/hyperlink" Target="https://docs.python.org/3/library/functions.html?highlight=round%20function#roun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</a:t>
            </a:r>
            <a:r>
              <a:rPr lang="en-US" dirty="0" smtClean="0"/>
              <a:t>Libraries</a:t>
            </a:r>
            <a:r>
              <a:rPr lang="en-US" smtClean="0"/>
              <a:t>, F to </a:t>
            </a:r>
            <a:r>
              <a:rPr lang="en-US" dirty="0"/>
              <a:t>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Taken </a:t>
            </a:r>
            <a:r>
              <a:rPr lang="en-US" dirty="0" smtClean="0"/>
              <a:t>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5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One more numeric function, builtin – so you do NOT have to import math library to use it</a:t>
            </a:r>
          </a:p>
          <a:p>
            <a:r>
              <a:rPr lang="en-US" dirty="0" smtClean="0"/>
              <a:t>round has </a:t>
            </a:r>
            <a:r>
              <a:rPr lang="en-US" b="1" dirty="0" smtClean="0"/>
              <a:t>either</a:t>
            </a:r>
            <a:r>
              <a:rPr lang="en-US" dirty="0" smtClean="0"/>
              <a:t> one or two arguments</a:t>
            </a:r>
          </a:p>
          <a:p>
            <a:pPr lvl="1"/>
            <a:r>
              <a:rPr lang="en-US" dirty="0" smtClean="0"/>
              <a:t>If it has just ONE argument, it will round the argument to the nearest integer</a:t>
            </a:r>
          </a:p>
          <a:p>
            <a:pPr lvl="2"/>
            <a:r>
              <a:rPr lang="en-US" dirty="0" smtClean="0"/>
              <a:t>round(5.2)  → 5</a:t>
            </a:r>
          </a:p>
          <a:p>
            <a:pPr lvl="2"/>
            <a:r>
              <a:rPr lang="en-US" dirty="0" smtClean="0"/>
              <a:t>round (7.9) → 8</a:t>
            </a:r>
          </a:p>
          <a:p>
            <a:pPr lvl="2"/>
            <a:r>
              <a:rPr lang="en-US" dirty="0" smtClean="0"/>
              <a:t>round (5.235) → 5</a:t>
            </a:r>
          </a:p>
          <a:p>
            <a:pPr lvl="2"/>
            <a:r>
              <a:rPr lang="en-US" dirty="0" smtClean="0"/>
              <a:t>round (5.725) →6</a:t>
            </a:r>
          </a:p>
        </p:txBody>
      </p:sp>
    </p:spTree>
    <p:extLst>
      <p:ext uri="{BB962C8B-B14F-4D97-AF65-F5344CB8AC3E}">
        <p14:creationId xmlns:p14="http://schemas.microsoft.com/office/powerpoint/2010/main" val="27891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One more numeric function, builtin – so you do NOT have to import math library to use it</a:t>
            </a:r>
          </a:p>
          <a:p>
            <a:r>
              <a:rPr lang="en-US" dirty="0" smtClean="0"/>
              <a:t>round has </a:t>
            </a:r>
            <a:r>
              <a:rPr lang="en-US" b="1" dirty="0" smtClean="0"/>
              <a:t>either</a:t>
            </a:r>
            <a:r>
              <a:rPr lang="en-US" dirty="0" smtClean="0"/>
              <a:t> one or two arguments</a:t>
            </a:r>
          </a:p>
          <a:p>
            <a:pPr lvl="1"/>
            <a:r>
              <a:rPr lang="en-US" dirty="0" smtClean="0"/>
              <a:t>If it has TWO arguments, the second one is the number of decimal places desired.  The first argument’s value will be rounded to that number of decimals </a:t>
            </a:r>
          </a:p>
          <a:p>
            <a:pPr lvl="2"/>
            <a:r>
              <a:rPr lang="en-US" sz="2900" dirty="0" smtClean="0"/>
              <a:t>round (</a:t>
            </a:r>
            <a:r>
              <a:rPr lang="en-US" sz="2900" dirty="0" err="1" smtClean="0"/>
              <a:t>math.pi</a:t>
            </a:r>
            <a:r>
              <a:rPr lang="en-US" sz="2900" dirty="0" smtClean="0"/>
              <a:t>, 2) → 3.14</a:t>
            </a:r>
          </a:p>
          <a:p>
            <a:pPr lvl="2"/>
            <a:r>
              <a:rPr lang="en-US" sz="2900" dirty="0" smtClean="0"/>
              <a:t>round (2.71818, 0) → 3.0</a:t>
            </a:r>
          </a:p>
          <a:p>
            <a:pPr lvl="2"/>
            <a:r>
              <a:rPr lang="en-US" sz="2900" dirty="0" smtClean="0"/>
              <a:t>round (12, -1) → 10</a:t>
            </a:r>
          </a:p>
          <a:p>
            <a:r>
              <a:rPr lang="en-US" dirty="0" smtClean="0"/>
              <a:t>Note that a value ending in 5 does not always round up! It rounds towards the even number – doc.python.org says that it is because of the problems with representing floating point numbers</a:t>
            </a:r>
          </a:p>
          <a:p>
            <a:pPr lvl="2"/>
            <a:r>
              <a:rPr lang="en-US" dirty="0" smtClean="0"/>
              <a:t>So that round(5.3545, 3) → 5.354 (because 4 is even)</a:t>
            </a:r>
          </a:p>
          <a:p>
            <a:pPr lvl="2"/>
            <a:r>
              <a:rPr lang="en-US" dirty="0" smtClean="0"/>
              <a:t>And round(5.3555, 3)  → 5.356 (because 6 is even)</a:t>
            </a:r>
          </a:p>
          <a:p>
            <a:pPr lvl="2"/>
            <a:r>
              <a:rPr lang="en-US" dirty="0" smtClean="0"/>
              <a:t>And round(4.5) → 4,  and round(5.5)  →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1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round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round(</a:t>
            </a:r>
            <a:r>
              <a:rPr lang="en-US" b="1" i="1" dirty="0"/>
              <a:t>number</a:t>
            </a:r>
            <a:r>
              <a:rPr lang="en-US" b="1" dirty="0"/>
              <a:t>[, </a:t>
            </a:r>
            <a:r>
              <a:rPr lang="en-US" b="1" i="1" dirty="0" err="1"/>
              <a:t>ndigits</a:t>
            </a:r>
            <a:r>
              <a:rPr lang="en-US" b="1" dirty="0"/>
              <a:t>]) </a:t>
            </a:r>
            <a:r>
              <a:rPr lang="en-US" dirty="0"/>
              <a:t>Return the floating point value </a:t>
            </a:r>
            <a:r>
              <a:rPr lang="en-US" i="1" dirty="0"/>
              <a:t>number</a:t>
            </a:r>
            <a:r>
              <a:rPr lang="en-US" dirty="0"/>
              <a:t> rounded to </a:t>
            </a:r>
            <a:r>
              <a:rPr lang="en-US" i="1" dirty="0" err="1"/>
              <a:t>ndigits</a:t>
            </a:r>
            <a:r>
              <a:rPr lang="en-US" dirty="0"/>
              <a:t> digits after the decimal point. If </a:t>
            </a:r>
            <a:r>
              <a:rPr lang="en-US" i="1" dirty="0" err="1"/>
              <a:t>ndigits</a:t>
            </a:r>
            <a:r>
              <a:rPr lang="en-US" dirty="0"/>
              <a:t> is omitted, it returns the nearest integer to its input. </a:t>
            </a:r>
          </a:p>
          <a:p>
            <a:r>
              <a:rPr lang="en-US" dirty="0"/>
              <a:t>For the built-in types supporting </a:t>
            </a:r>
            <a:r>
              <a:rPr lang="en-US" dirty="0">
                <a:hlinkClick r:id="rId2" tooltip="round"/>
              </a:rPr>
              <a:t>round()</a:t>
            </a:r>
            <a:r>
              <a:rPr lang="en-US" dirty="0"/>
              <a:t>, values are rounded to the closest multiple of 10 to the power minus </a:t>
            </a:r>
            <a:r>
              <a:rPr lang="en-US" i="1" dirty="0" err="1"/>
              <a:t>ndigits</a:t>
            </a:r>
            <a:r>
              <a:rPr lang="en-US" dirty="0"/>
              <a:t>; if two multiples are equally close, rounding is done toward the even choice (so, for example, both round(0.5) and round(-0.5) are 0, and round(1.5) is 2). The return value is an integer if called with one argument, otherwise of the same type as </a:t>
            </a:r>
            <a:r>
              <a:rPr lang="en-US" i="1" dirty="0"/>
              <a:t>number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behavior of </a:t>
            </a:r>
            <a:r>
              <a:rPr lang="en-US" dirty="0">
                <a:hlinkClick r:id="rId2" tooltip="round"/>
              </a:rPr>
              <a:t>round()</a:t>
            </a:r>
            <a:r>
              <a:rPr lang="en-US" dirty="0"/>
              <a:t> for floats can be surprising: for example, round(2.675, 2) gives 2.67 instead of the expected 2.68. This is not a bug: it’s a result of the fact that most decimal fractions can’t be represented exactly as a float. See </a:t>
            </a:r>
            <a:r>
              <a:rPr lang="en-US" dirty="0">
                <a:hlinkClick r:id="rId3"/>
              </a:rPr>
              <a:t>Floating Point Arithmetic: Issues and Limitations</a:t>
            </a:r>
            <a:r>
              <a:rPr lang="en-US" dirty="0"/>
              <a:t> for more information.</a:t>
            </a:r>
          </a:p>
          <a:p>
            <a:r>
              <a:rPr lang="en-US" sz="2900" dirty="0" smtClean="0"/>
              <a:t>From: https</a:t>
            </a:r>
            <a:r>
              <a:rPr lang="en-US" sz="2900" dirty="0"/>
              <a:t>://docs.python.org/3/library/functions.html?highlight=round%20function#round</a:t>
            </a:r>
          </a:p>
        </p:txBody>
      </p:sp>
    </p:spTree>
    <p:extLst>
      <p:ext uri="{BB962C8B-B14F-4D97-AF65-F5344CB8AC3E}">
        <p14:creationId xmlns:p14="http://schemas.microsoft.com/office/powerpoint/2010/main" val="49334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complete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Let’s go through the whole process of making a (simple) program, from start to finish. The steps are:</a:t>
            </a:r>
          </a:p>
          <a:p>
            <a:r>
              <a:rPr lang="en-US" dirty="0" smtClean="0"/>
              <a:t>Specification (the “assignment”, usually given to you)</a:t>
            </a:r>
          </a:p>
          <a:p>
            <a:r>
              <a:rPr lang="en-US" dirty="0" smtClean="0"/>
              <a:t>Test plan</a:t>
            </a:r>
          </a:p>
          <a:p>
            <a:r>
              <a:rPr lang="en-US" dirty="0" smtClean="0"/>
              <a:t>Design (pseudocode, algorithm)</a:t>
            </a:r>
          </a:p>
          <a:p>
            <a:r>
              <a:rPr lang="en-US" dirty="0" smtClean="0"/>
              <a:t>Writing code</a:t>
            </a:r>
          </a:p>
          <a:p>
            <a:r>
              <a:rPr lang="en-US" dirty="0" smtClean="0"/>
              <a:t>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5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We are given the specification: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Write a program that asks the user for a temperature in Fahrenheit and converts it to </a:t>
                </a:r>
                <a:r>
                  <a:rPr lang="en-US" dirty="0"/>
                  <a:t>C</a:t>
                </a:r>
                <a:r>
                  <a:rPr lang="en-US" dirty="0" smtClean="0"/>
                  <a:t>elsius.  The input does not have to be a whole number of degrees.  The program should print: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 degrees F is </a:t>
                </a:r>
                <a:r>
                  <a:rPr lang="en-US" i="1" dirty="0" smtClean="0"/>
                  <a:t>y</a:t>
                </a:r>
                <a:r>
                  <a:rPr lang="en-US" dirty="0" smtClean="0"/>
                  <a:t> C</a:t>
                </a:r>
              </a:p>
              <a:p>
                <a:pPr marL="0" indent="0">
                  <a:buNone/>
                </a:pPr>
                <a:r>
                  <a:rPr lang="en-US" dirty="0" smtClean="0"/>
                  <a:t>Use the formula: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 smtClean="0"/>
                  <a:t>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dirty="0" smtClean="0"/>
                  <a:t>(</a:t>
                </a:r>
                <a:r>
                  <a:rPr lang="en-US" i="1" dirty="0" smtClean="0"/>
                  <a:t>f </a:t>
                </a:r>
                <a:r>
                  <a:rPr lang="en-US" dirty="0" smtClean="0"/>
                  <a:t>– 32)</a:t>
                </a:r>
              </a:p>
              <a:p>
                <a:pPr marL="0" indent="0">
                  <a:buNone/>
                </a:pPr>
                <a:r>
                  <a:rPr lang="en-US" dirty="0" smtClean="0"/>
                  <a:t>Round the answer to tenths of a degree.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2695" b="-2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109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kind of inputs to test?</a:t>
            </a:r>
          </a:p>
          <a:p>
            <a:r>
              <a:rPr lang="en-US" dirty="0" smtClean="0"/>
              <a:t>Normal inputs: both integers and floats.</a:t>
            </a:r>
          </a:p>
          <a:p>
            <a:r>
              <a:rPr lang="en-US" dirty="0" smtClean="0"/>
              <a:t>Are there any boundary cases?</a:t>
            </a:r>
          </a:p>
          <a:p>
            <a:pPr lvl="1"/>
            <a:r>
              <a:rPr lang="en-US" dirty="0" smtClean="0"/>
              <a:t>Not really for the </a:t>
            </a:r>
            <a:r>
              <a:rPr lang="en-US" b="1" dirty="0" smtClean="0"/>
              <a:t>formula</a:t>
            </a:r>
            <a:endParaRPr lang="en-US" dirty="0" smtClean="0"/>
          </a:p>
          <a:p>
            <a:pPr lvl="2"/>
            <a:r>
              <a:rPr lang="en-US" dirty="0" smtClean="0"/>
              <a:t>Some people would argue for absolute zero (-459.67 degrees Fahrenheit or 273.15 degrees Celsius) because of </a:t>
            </a:r>
            <a:r>
              <a:rPr lang="en-US" b="1" dirty="0" smtClean="0"/>
              <a:t>physics</a:t>
            </a:r>
            <a:endParaRPr lang="en-US" dirty="0" smtClean="0"/>
          </a:p>
          <a:p>
            <a:pPr lvl="1"/>
            <a:r>
              <a:rPr lang="en-US" dirty="0" smtClean="0"/>
              <a:t>Still we might test 0, should test negative numbers</a:t>
            </a:r>
          </a:p>
          <a:p>
            <a:r>
              <a:rPr lang="en-US" dirty="0" smtClean="0"/>
              <a:t>Other special cases?</a:t>
            </a:r>
          </a:p>
          <a:p>
            <a:pPr lvl="1"/>
            <a:r>
              <a:rPr lang="en-US" dirty="0" smtClean="0"/>
              <a:t>If the input had more than one digit after decimal, to check for rounding correctly</a:t>
            </a:r>
          </a:p>
          <a:p>
            <a:r>
              <a:rPr lang="en-US" dirty="0" smtClean="0"/>
              <a:t>Any error cases?</a:t>
            </a:r>
          </a:p>
          <a:p>
            <a:pPr lvl="1"/>
            <a:r>
              <a:rPr lang="en-US" dirty="0" smtClean="0"/>
              <a:t>Non-numeric input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5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plan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415277"/>
              </p:ext>
            </p:extLst>
          </p:nvPr>
        </p:nvGraphicFramePr>
        <p:xfrm>
          <a:off x="457200" y="1600200"/>
          <a:ext cx="82296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219200"/>
                <a:gridCol w="4267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Description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Input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Expected output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Normal,</a:t>
                      </a:r>
                      <a:r>
                        <a:rPr lang="en-US" sz="2000" baseline="0" dirty="0" smtClean="0"/>
                        <a:t> integer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32.0 F is 0.0 C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Normal, float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98.6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98.6</a:t>
                      </a:r>
                      <a:r>
                        <a:rPr lang="en-US" sz="2000" baseline="0" dirty="0" smtClean="0"/>
                        <a:t> F is 37.0 C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Normal, zero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 F is -17.8 C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Normal, negative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-40.0 F is -40.0</a:t>
                      </a:r>
                      <a:r>
                        <a:rPr lang="en-US" sz="2000" baseline="0" dirty="0" smtClean="0"/>
                        <a:t> C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Normal, absolute zero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-459.67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-459.67 F is -273.2 F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Special,</a:t>
                      </a:r>
                      <a:r>
                        <a:rPr lang="en-US" sz="2000" baseline="0" dirty="0" smtClean="0"/>
                        <a:t> to check rounding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0.33333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0.3 F is -17.6 C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Error, non-numeric input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Zero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Terminates with error message about wrong type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33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the design, we start with the purpose, inputs (preconditions) and outputs (</a:t>
            </a:r>
            <a:r>
              <a:rPr lang="en-US" dirty="0" err="1" smtClean="0"/>
              <a:t>postconditions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Purpose: Convert a temperature from Fahrenheit to Celsius.</a:t>
            </a:r>
          </a:p>
          <a:p>
            <a:r>
              <a:rPr lang="en-US" dirty="0" smtClean="0"/>
              <a:t>Preconditions: User enters a temperature in Fahrenheit.</a:t>
            </a:r>
          </a:p>
          <a:p>
            <a:r>
              <a:rPr lang="en-US" dirty="0" smtClean="0"/>
              <a:t>Postconditions: Program prints the message “</a:t>
            </a:r>
            <a:r>
              <a:rPr lang="en-US" i="1" dirty="0" smtClean="0"/>
              <a:t>x </a:t>
            </a:r>
            <a:r>
              <a:rPr lang="en-US" dirty="0" smtClean="0"/>
              <a:t>F is </a:t>
            </a:r>
            <a:r>
              <a:rPr lang="en-US" i="1" dirty="0" smtClean="0"/>
              <a:t>y</a:t>
            </a:r>
            <a:r>
              <a:rPr lang="en-US" dirty="0" smtClean="0"/>
              <a:t> C.”, rounded to one digit after the decimal point.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05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Pseudocode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So how will we accomplish this?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Get the Fahrenheit temperature from the user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Convert to Celsius using the formula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dirty="0" smtClean="0"/>
                  <a:t>(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 – 32).</a:t>
                </a:r>
              </a:p>
              <a:p>
                <a:pPr marL="514350" indent="-514350">
                  <a:buFont typeface="+mj-lt"/>
                  <a:buAutoNum type="arabicPeriod" startAt="3"/>
                </a:pPr>
                <a:r>
                  <a:rPr lang="en-US" dirty="0" smtClean="0"/>
                  <a:t>Round the Fahrenheit temperature to one decimal.</a:t>
                </a:r>
              </a:p>
              <a:p>
                <a:pPr marL="514350" indent="-514350">
                  <a:buFont typeface="+mj-lt"/>
                  <a:buAutoNum type="arabicPeriod" startAt="3"/>
                </a:pPr>
                <a:r>
                  <a:rPr lang="en-US" dirty="0" smtClean="0"/>
                  <a:t>Round the Celsius temperature to one decimal.</a:t>
                </a:r>
              </a:p>
              <a:p>
                <a:pPr marL="514350" indent="-514350">
                  <a:buFont typeface="+mj-lt"/>
                  <a:buAutoNum type="arabicPeriod" startAt="3"/>
                </a:pPr>
                <a:r>
                  <a:rPr lang="en-US" dirty="0" smtClean="0"/>
                  <a:t>Output the answer message</a:t>
                </a:r>
              </a:p>
              <a:p>
                <a:pPr marL="0" indent="0">
                  <a:buNone/>
                </a:pPr>
                <a:r>
                  <a:rPr lang="en-US" dirty="0" smtClean="0"/>
                  <a:t>Note: none of the above steps was Python code!</a:t>
                </a:r>
              </a:p>
              <a:p>
                <a:pPr marL="0" indent="0">
                  <a:buNone/>
                </a:pPr>
                <a:r>
                  <a:rPr lang="en-US" dirty="0" smtClean="0"/>
                  <a:t>Pseudocode in your design should be written so that it could be implemented in any programming language, not just Python.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07" t="-2695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31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Pseudocode to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dirty="0" smtClean="0"/>
              <a:t>Make each step into a comment.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#Purpose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Convert a temperature from Fahrenheit to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     Celsius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#Preconditions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User enters a temperature in Fahrenheit.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#Postconditions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Program prints the message “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 is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C.”,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         rounded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 one digit after the decimal point.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1. Get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Fahrenheit temperature from the user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2. Convert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 Celsius using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formula C = 5/9 (F – 32)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3. Round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Fahrenheit temperature to one decimal.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4. Round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Celsius temperature to one decimal.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5. Output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answer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message.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04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math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We’ve seen how to do everything a five-function calculator can do.  What about more advanced math?</a:t>
            </a:r>
          </a:p>
          <a:p>
            <a:r>
              <a:rPr lang="en-US" dirty="0" smtClean="0"/>
              <a:t>That’s available in Python too.</a:t>
            </a:r>
          </a:p>
          <a:p>
            <a:r>
              <a:rPr lang="en-US" dirty="0" smtClean="0"/>
              <a:t>But it’s not built-in like +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 smtClean="0"/>
              <a:t> are.</a:t>
            </a:r>
          </a:p>
          <a:p>
            <a:r>
              <a:rPr lang="en-US" dirty="0" smtClean="0"/>
              <a:t>Instead it’s in a </a:t>
            </a:r>
            <a:r>
              <a:rPr lang="en-US" b="1" dirty="0" smtClean="0"/>
              <a:t>library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collection of pre-written code intended to be re-used.</a:t>
            </a:r>
          </a:p>
          <a:p>
            <a:pPr lvl="2"/>
            <a:r>
              <a:rPr lang="en-US" dirty="0" smtClean="0"/>
              <a:t>Functions</a:t>
            </a:r>
          </a:p>
          <a:p>
            <a:pPr lvl="2"/>
            <a:r>
              <a:rPr lang="en-US" dirty="0" smtClean="0"/>
              <a:t>Constants</a:t>
            </a:r>
          </a:p>
          <a:p>
            <a:pPr lvl="2"/>
            <a:r>
              <a:rPr lang="en-US" dirty="0" smtClean="0"/>
              <a:t>Types (“classes”)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 smtClean="0"/>
              <a:t> library comes with Python.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raphics</a:t>
            </a:r>
            <a:r>
              <a:rPr lang="en-US" dirty="0" smtClean="0"/>
              <a:t> (chapter 3) is a </a:t>
            </a:r>
            <a:r>
              <a:rPr lang="en-US" b="1" dirty="0" smtClean="0"/>
              <a:t>third-party</a:t>
            </a:r>
            <a:r>
              <a:rPr lang="en-US" dirty="0" smtClean="0"/>
              <a:t> library.</a:t>
            </a:r>
          </a:p>
          <a:p>
            <a:r>
              <a:rPr lang="en-US" dirty="0" smtClean="0"/>
              <a:t>The Python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 smtClean="0"/>
              <a:t> library has:</a:t>
            </a:r>
          </a:p>
          <a:p>
            <a:pPr lvl="1"/>
            <a:r>
              <a:rPr lang="en-US" dirty="0" smtClean="0"/>
              <a:t>Functions for trigonometry, logarithms, and more.</a:t>
            </a:r>
          </a:p>
          <a:p>
            <a:pPr lvl="1"/>
            <a:r>
              <a:rPr lang="en-US" dirty="0" smtClean="0"/>
              <a:t>Constants like </a:t>
            </a:r>
            <a:r>
              <a:rPr lang="el-GR" dirty="0" smtClean="0"/>
              <a:t>π</a:t>
            </a:r>
            <a:r>
              <a:rPr lang="en-US" dirty="0" smtClean="0"/>
              <a:t> and </a:t>
            </a:r>
            <a:r>
              <a:rPr lang="en-US" i="1" dirty="0" smtClean="0"/>
              <a:t>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17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the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dirty="0" smtClean="0"/>
              <a:t>Put the steps inside a </a:t>
            </a:r>
            <a:r>
              <a:rPr lang="en-US" sz="5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  <a:r>
              <a:rPr lang="en-US" sz="5100" dirty="0" smtClean="0"/>
              <a:t> and call the main function at the end.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Purpose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Convert a temperature from Fahrenheit to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     Celsius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#Preconditions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User enters a temperature in Fahrenheit.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#Postconditions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Program prints the message “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 is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.”,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         rounded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 one digit after the decimal point.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def main():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1. Get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Fahrenheit temperature from the user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2. Convert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 Celsius using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form. C = 5/9 (F – 32)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3. Round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Fahrenheit temperature to one decimal.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4. Round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Celsius temperature to one decimal.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5. Output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answer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message.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ain()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30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the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600" dirty="0" smtClean="0"/>
              <a:t>And write code for each line of the design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1. Get the Fahrenheit temperature from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float(input(“Enter a temp in Fahrenheit: “))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2. Convert to Celsius using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form.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 = 5/9 (F – 32)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(5/9) *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32)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3. Round the Fahrenheit temperature to one decimal.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fahr_round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round(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1)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4. Round the Celsius temperature to one decimal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cels_round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round(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1)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5. Output the answer message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fahr_round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“F is”,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cels_round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“C.”)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4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run the program once for each test case.</a:t>
            </a:r>
          </a:p>
          <a:p>
            <a:r>
              <a:rPr lang="en-US" dirty="0" smtClean="0"/>
              <a:t>Give the input and verify that the output matches the expected output.</a:t>
            </a:r>
          </a:p>
          <a:p>
            <a:r>
              <a:rPr lang="en-US" dirty="0" smtClean="0"/>
              <a:t>If not, there is a bug:</a:t>
            </a:r>
          </a:p>
          <a:p>
            <a:pPr lvl="1"/>
            <a:r>
              <a:rPr lang="en-US" dirty="0" smtClean="0"/>
              <a:t>Maybe in your program…</a:t>
            </a:r>
          </a:p>
          <a:p>
            <a:pPr lvl="1"/>
            <a:r>
              <a:rPr lang="en-US" dirty="0" smtClean="0"/>
              <a:t>Maybe in your test case!</a:t>
            </a:r>
          </a:p>
          <a:p>
            <a:r>
              <a:rPr lang="en-US" dirty="0" smtClean="0"/>
              <a:t>After you fix a bug, repeat all the tests.</a:t>
            </a:r>
          </a:p>
          <a:p>
            <a:pPr lvl="1"/>
            <a:r>
              <a:rPr lang="en-US" dirty="0" smtClean="0"/>
              <a:t>Regression testing!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25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libraries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To use a library, you must first </a:t>
            </a:r>
            <a:r>
              <a:rPr lang="en-US" b="1" dirty="0" smtClean="0"/>
              <a:t>import</a:t>
            </a:r>
            <a:r>
              <a:rPr lang="en-US" dirty="0" smtClean="0"/>
              <a:t> it.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Put this at the very top of the program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After header comments, before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“def main():”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Then your program can use the things in the library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Their names are </a:t>
            </a:r>
            <a:r>
              <a:rPr lang="en-US" i="1" dirty="0" smtClean="0">
                <a:cs typeface="Courier New" panose="02070309020205020404" pitchFamily="49" charset="0"/>
              </a:rPr>
              <a:t>library.name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So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math.log</a:t>
            </a:r>
            <a:r>
              <a:rPr lang="en-US" dirty="0" smtClean="0">
                <a:cs typeface="Courier New" panose="02070309020205020404" pitchFamily="49" charset="0"/>
              </a:rPr>
              <a:t> (function) and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US" dirty="0" smtClean="0">
                <a:cs typeface="Courier New" panose="02070309020205020404" pitchFamily="49" charset="0"/>
              </a:rPr>
              <a:t> (constant)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You call functions with parenthesized arguments 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Just like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 smtClean="0">
                <a:cs typeface="Courier New" panose="02070309020205020404" pitchFamily="49" charset="0"/>
              </a:rPr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Each function has its own rules about what its arguments are, what they mean, how many there are, etc.</a:t>
            </a:r>
          </a:p>
        </p:txBody>
      </p:sp>
    </p:spTree>
    <p:extLst>
      <p:ext uri="{BB962C8B-B14F-4D97-AF65-F5344CB8AC3E}">
        <p14:creationId xmlns:p14="http://schemas.microsoft.com/office/powerpoint/2010/main" val="228365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libraries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urier New" panose="02070309020205020404" pitchFamily="49" charset="0"/>
              </a:rPr>
              <a:t>If the function returns a value, you use it as part of an expression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height = math.log(size, 2)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If it does not return a value, use it as an entire statement by itself: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random.seed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smtClean="0">
                <a:solidFill>
                  <a:srgbClr val="FF0000"/>
                </a:solidFill>
                <a:cs typeface="Courier New" panose="02070309020205020404" pitchFamily="49" charset="0"/>
              </a:rPr>
              <a:t>Only import the libraries you need!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for documentation, for efficiency, for style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83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variation on import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instead import particular functions or constants specifically by writing import this way: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math import sin, cos, tan, pi</a:t>
            </a:r>
          </a:p>
          <a:p>
            <a:pPr lvl="1"/>
            <a:r>
              <a:rPr lang="en-US" dirty="0" smtClean="0"/>
              <a:t>List the names that you are importing, separated by commas</a:t>
            </a:r>
          </a:p>
          <a:p>
            <a:pPr lvl="1"/>
            <a:r>
              <a:rPr lang="en-US" dirty="0" smtClean="0"/>
              <a:t>Then you can use them without the “math.”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sin(angle) * radius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Saves typing if you use a function many times</a:t>
            </a:r>
          </a:p>
          <a:p>
            <a:pPr marL="457200" lvl="1" indent="0">
              <a:buNone/>
            </a:pP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52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last variation on import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cs typeface="Courier New" panose="02070309020205020404" pitchFamily="49" charset="0"/>
              </a:rPr>
              <a:t>One last way to write import: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math import *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It imports everything in the library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And you don’t have to use “math.”</a:t>
            </a:r>
          </a:p>
          <a:p>
            <a:pPr marL="914400" lvl="2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e ** pi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Sounds great, right?  There can be a catch…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What if next version of Python adds a new function which is the same name as one of your variables or functions?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Your code could break!  And have to be rewritten!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Professional programmers avoid “from lib import *, because of this catch.  In class we’ll use it occasionally</a:t>
            </a:r>
          </a:p>
          <a:p>
            <a:pPr lvl="1"/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35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the math library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Trigonometry:  sin, cos, tan, </a:t>
                </a:r>
                <a:r>
                  <a:rPr lang="en-US" dirty="0" err="1" smtClean="0"/>
                  <a:t>cosh</a:t>
                </a:r>
                <a:r>
                  <a:rPr lang="en-US" dirty="0" smtClean="0"/>
                  <a:t>,…</a:t>
                </a:r>
              </a:p>
              <a:p>
                <a:pPr lvl="1"/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angle = </a:t>
                </a:r>
                <a:r>
                  <a:rPr lang="en-US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math.atan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(a/b)</a:t>
                </a:r>
              </a:p>
              <a:p>
                <a:pPr lvl="1"/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circumference = </a:t>
                </a:r>
                <a:r>
                  <a:rPr lang="en-US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math.pi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* diameter</a:t>
                </a:r>
              </a:p>
              <a:p>
                <a:r>
                  <a:rPr lang="en-US" dirty="0" smtClean="0">
                    <a:cs typeface="Courier New" panose="02070309020205020404" pitchFamily="49" charset="0"/>
                  </a:rPr>
                  <a:t>Natural logarithm and other bases:</a:t>
                </a:r>
              </a:p>
              <a:p>
                <a:pPr lvl="1"/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</a:t>
                </a:r>
                <a:r>
                  <a:rPr lang="en-US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oubling_time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= math.log(2) / rate</a:t>
                </a:r>
              </a:p>
              <a:p>
                <a:pPr lvl="1"/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pH = -log(activity, 10)</a:t>
                </a:r>
              </a:p>
              <a:p>
                <a:r>
                  <a:rPr lang="en-US" i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e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Courier New" panose="02070309020205020404" pitchFamily="49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Courier New" panose="02070309020205020404" pitchFamily="49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Courier New" panose="02070309020205020404" pitchFamily="49" charset="0"/>
                      </a:rPr>
                      <m:t>  </m:t>
                    </m:r>
                  </m:oMath>
                </a14:m>
                <a:endParaRPr lang="en-US" b="0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1"/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balance = principal * </a:t>
                </a:r>
                <a:r>
                  <a:rPr lang="en-US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math.e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** (rate * time)</a:t>
                </a:r>
              </a:p>
              <a:p>
                <a:pPr lvl="1"/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balance = principle * </a:t>
                </a:r>
                <a:r>
                  <a:rPr lang="en-US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math.exp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(rate* time)</a:t>
                </a:r>
              </a:p>
              <a:p>
                <a:r>
                  <a:rPr lang="en-US" dirty="0" smtClean="0">
                    <a:cs typeface="Courier New" panose="02070309020205020404" pitchFamily="49" charset="0"/>
                  </a:rPr>
                  <a:t>More: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</a:t>
                </a:r>
                <a:r>
                  <a:rPr lang="en-US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sqrt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factorial, fib, …</a:t>
                </a:r>
              </a:p>
              <a:p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https</a:t>
                </a:r>
                <a:r>
                  <a:rPr lang="en-US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://docs.python.org/3/library/math.html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37" t="-2426" r="-148" b="-3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05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some reason, once people know about the math library, they feel that they MUST import it for any kind of arithmetic, using +, -, *, /, //, **, %, etc.</a:t>
            </a:r>
          </a:p>
          <a:p>
            <a:r>
              <a:rPr lang="en-US" dirty="0" smtClean="0"/>
              <a:t>This is NOT the case.  All these operators were available before you even knew about import, they are still available as being builtin to Python.</a:t>
            </a:r>
          </a:p>
          <a:p>
            <a:r>
              <a:rPr lang="en-US" dirty="0" smtClean="0"/>
              <a:t>You need to import math ONLY when you are using math library </a:t>
            </a:r>
            <a:r>
              <a:rPr lang="en-US" b="1" dirty="0" smtClean="0"/>
              <a:t>functions</a:t>
            </a:r>
            <a:r>
              <a:rPr lang="en-US" dirty="0" smtClean="0"/>
              <a:t> </a:t>
            </a:r>
            <a:r>
              <a:rPr lang="en-US" b="1" dirty="0" smtClean="0"/>
              <a:t>(</a:t>
            </a:r>
            <a:r>
              <a:rPr lang="en-US" b="1" dirty="0" err="1" smtClean="0"/>
              <a:t>sqrt</a:t>
            </a:r>
            <a:r>
              <a:rPr lang="en-US" b="1" dirty="0" smtClean="0"/>
              <a:t>, log, …) </a:t>
            </a:r>
            <a:r>
              <a:rPr lang="en-US" dirty="0" smtClean="0"/>
              <a:t>and </a:t>
            </a:r>
            <a:r>
              <a:rPr lang="en-US" b="1" dirty="0" smtClean="0"/>
              <a:t>constants (pi, 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0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One more numeric function, builtin – so you do NOT have to import math library to use it</a:t>
            </a:r>
          </a:p>
          <a:p>
            <a:r>
              <a:rPr lang="en-US" dirty="0" smtClean="0"/>
              <a:t>round has </a:t>
            </a:r>
            <a:r>
              <a:rPr lang="en-US" b="1" dirty="0" smtClean="0"/>
              <a:t>either</a:t>
            </a:r>
            <a:r>
              <a:rPr lang="en-US" dirty="0" smtClean="0"/>
              <a:t> one or two arguments</a:t>
            </a:r>
          </a:p>
          <a:p>
            <a:pPr lvl="1"/>
            <a:r>
              <a:rPr lang="en-US" dirty="0" smtClean="0"/>
              <a:t>If it has just ONE argument, it will round the argument to the nearest integer</a:t>
            </a:r>
          </a:p>
          <a:p>
            <a:pPr lvl="2"/>
            <a:r>
              <a:rPr lang="en-US" dirty="0" smtClean="0"/>
              <a:t>round(5.2)  → 5</a:t>
            </a:r>
          </a:p>
          <a:p>
            <a:pPr lvl="2"/>
            <a:r>
              <a:rPr lang="en-US" dirty="0" smtClean="0"/>
              <a:t>round (7.9) → 8</a:t>
            </a:r>
          </a:p>
          <a:p>
            <a:pPr lvl="1"/>
            <a:r>
              <a:rPr lang="en-US" dirty="0" smtClean="0"/>
              <a:t>If it has TWO arguments, the second one is the number of decimal places desired.  The first argument’s value will be rounded to that number of decimals </a:t>
            </a:r>
          </a:p>
          <a:p>
            <a:pPr lvl="2"/>
            <a:r>
              <a:rPr lang="en-US" dirty="0" smtClean="0"/>
              <a:t>round (</a:t>
            </a:r>
            <a:r>
              <a:rPr lang="en-US" dirty="0" err="1" smtClean="0"/>
              <a:t>math.pi</a:t>
            </a:r>
            <a:r>
              <a:rPr lang="en-US" dirty="0" smtClean="0"/>
              <a:t>, 2) → 3.14</a:t>
            </a:r>
          </a:p>
          <a:p>
            <a:pPr lvl="2"/>
            <a:r>
              <a:rPr lang="en-US" dirty="0" smtClean="0"/>
              <a:t>round (2.71818, 0) → 3.0</a:t>
            </a:r>
          </a:p>
          <a:p>
            <a:pPr lvl="2"/>
            <a:r>
              <a:rPr lang="en-US" dirty="0" smtClean="0"/>
              <a:t>round (12, -1) →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77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1812</Words>
  <Application>Microsoft Office PowerPoint</Application>
  <PresentationFormat>On-screen Show (4:3)</PresentationFormat>
  <Paragraphs>216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Courier New</vt:lpstr>
      <vt:lpstr>Office Theme</vt:lpstr>
      <vt:lpstr>CS 115 Libraries, F to C</vt:lpstr>
      <vt:lpstr>The math library</vt:lpstr>
      <vt:lpstr>Using libraries in Python</vt:lpstr>
      <vt:lpstr>Using libraries in Python</vt:lpstr>
      <vt:lpstr>A variation on import</vt:lpstr>
      <vt:lpstr>One last variation on import</vt:lpstr>
      <vt:lpstr>What’s in the math library</vt:lpstr>
      <vt:lpstr>Common misunderstanding</vt:lpstr>
      <vt:lpstr>Rounding</vt:lpstr>
      <vt:lpstr>Rounding</vt:lpstr>
      <vt:lpstr>Rounding</vt:lpstr>
      <vt:lpstr>The round function</vt:lpstr>
      <vt:lpstr>A complete program</vt:lpstr>
      <vt:lpstr>Specification</vt:lpstr>
      <vt:lpstr>Test plan</vt:lpstr>
      <vt:lpstr>Test plan</vt:lpstr>
      <vt:lpstr>Design</vt:lpstr>
      <vt:lpstr>Pseudocode</vt:lpstr>
      <vt:lpstr>Pseudocode to comments</vt:lpstr>
      <vt:lpstr>Writing the code</vt:lpstr>
      <vt:lpstr>Writing the code</vt:lpstr>
      <vt:lpstr>Testing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5</dc:title>
  <dc:creator>Debby</dc:creator>
  <cp:lastModifiedBy>Debby</cp:lastModifiedBy>
  <cp:revision>30</cp:revision>
  <dcterms:created xsi:type="dcterms:W3CDTF">2016-01-28T23:54:37Z</dcterms:created>
  <dcterms:modified xsi:type="dcterms:W3CDTF">2017-01-26T15:21:51Z</dcterms:modified>
</cp:coreProperties>
</file>